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51.jpeg" ContentType="image/jpeg"/>
  <Override PartName="/ppt/media/image9.png" ContentType="image/png"/>
  <Override PartName="/ppt/media/image8.wmf" ContentType="image/x-wmf"/>
  <Override PartName="/ppt/media/image57.png" ContentType="image/png"/>
  <Override PartName="/ppt/media/image12.wmf" ContentType="image/x-wmf"/>
  <Override PartName="/ppt/media/image1.png" ContentType="image/png"/>
  <Override PartName="/ppt/media/image58.png" ContentType="image/png"/>
  <Override PartName="/ppt/media/image13.wmf" ContentType="image/x-wmf"/>
  <Override PartName="/ppt/media/image2.png" ContentType="image/png"/>
  <Override PartName="/ppt/media/image59.png" ContentType="image/pn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wmf" ContentType="image/x-wmf"/>
  <Override PartName="/ppt/media/image61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63.jpeg" ContentType="image/jpeg"/>
  <Override PartName="/ppt/media/image16.png" ContentType="image/png"/>
  <Override PartName="/ppt/media/image24.jpeg" ContentType="image/jpeg"/>
  <Override PartName="/ppt/media/image17.png" ContentType="image/png"/>
  <Override PartName="/ppt/media/image18.jpeg" ContentType="image/jpeg"/>
  <Override PartName="/ppt/media/image19.jpeg" ContentType="image/jpeg"/>
  <Override PartName="/ppt/media/image20.jpeg" ContentType="image/jpeg"/>
  <Override PartName="/ppt/media/image54.png" ContentType="image/png"/>
  <Override PartName="/ppt/media/image21.jpeg" ContentType="image/jpeg"/>
  <Override PartName="/ppt/media/image22.jpeg" ContentType="image/jpeg"/>
  <Override PartName="/ppt/media/image23.jpeg" ContentType="image/jpeg"/>
  <Override PartName="/ppt/media/image27.png" ContentType="image/png"/>
  <Override PartName="/ppt/media/image25.jpeg" ContentType="image/jpeg"/>
  <Override PartName="/ppt/media/image37.png" ContentType="image/png"/>
  <Override PartName="/ppt/media/image26.jpeg" ContentType="image/jpeg"/>
  <Override PartName="/ppt/media/image28.png" ContentType="image/png"/>
  <Override PartName="/ppt/media/image32.png" ContentType="image/png"/>
  <Override PartName="/ppt/media/image30.jpeg" ContentType="image/jpeg"/>
  <Override PartName="/ppt/media/image31.jpeg" ContentType="image/jpeg"/>
  <Override PartName="/ppt/media/image33.png" ContentType="image/png"/>
  <Override PartName="/ppt/media/image34.png" ContentType="image/png"/>
  <Override PartName="/ppt/media/image65.jpeg" ContentType="image/jpeg"/>
  <Override PartName="/ppt/media/image36.png" ContentType="image/png"/>
  <Override PartName="/ppt/media/image38.png" ContentType="image/png"/>
  <Override PartName="/ppt/media/image39.png" ContentType="image/png"/>
  <Override PartName="/ppt/media/image42.jpeg" ContentType="image/jpeg"/>
  <Override PartName="/ppt/media/image40.png" ContentType="image/png"/>
  <Override PartName="/ppt/media/image41.jpeg" ContentType="image/jpeg"/>
  <Override PartName="/ppt/media/image50.png" ContentType="image/png"/>
  <Override PartName="/ppt/media/image43.jpeg" ContentType="image/jpeg"/>
  <Override PartName="/ppt/media/image60.png" ContentType="image/png"/>
  <Override PartName="/ppt/media/image44.jpeg" ContentType="image/jpeg"/>
  <Override PartName="/ppt/media/image46.png" ContentType="image/png"/>
  <Override PartName="/ppt/media/image47.jpeg" ContentType="image/jpeg"/>
  <Override PartName="/ppt/media/image48.png" ContentType="image/png"/>
  <Override PartName="/ppt/media/image49.jpeg" ContentType="image/jpeg"/>
  <Override PartName="/ppt/media/image52.png" ContentType="image/png"/>
  <Override PartName="/ppt/media/image53.png" ContentType="image/png"/>
  <Override PartName="/ppt/media/image55.png" ContentType="image/png"/>
  <Override PartName="/ppt/media/image56.png" ContentType="image/png"/>
  <Override PartName="/ppt/media/image62.jpeg" ContentType="image/jpeg"/>
  <Override PartName="/ppt/media/image64.jpeg" ContentType="image/jpeg"/>
  <Override PartName="/ppt/media/image66.jpeg" ContentType="image/jpe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C30A281-828B-43E2-ACA9-189C38996B14}" type="slidenum">
              <a:rPr b="0" lang="pt-BR" sz="1400" spc="-1" strike="noStrike">
                <a:latin typeface="Times New Roman"/>
              </a:rPr>
              <a:t>1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3884760" y="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marL="216000" indent="-214560"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10/02/17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Imagem2" descr=""/>
          <p:cNvPicPr/>
          <p:nvPr/>
        </p:nvPicPr>
        <p:blipFill>
          <a:blip r:embed="rId2"/>
          <a:srcRect l="0" t="0" r="0" b="44287"/>
          <a:stretch/>
        </p:blipFill>
        <p:spPr>
          <a:xfrm>
            <a:off x="4935600" y="223920"/>
            <a:ext cx="4069080" cy="3254400"/>
          </a:xfrm>
          <a:prstGeom prst="rect">
            <a:avLst/>
          </a:prstGeom>
          <a:ln w="9360">
            <a:noFill/>
          </a:ln>
        </p:spPr>
      </p:pic>
      <p:pic>
        <p:nvPicPr>
          <p:cNvPr id="2" name="Imagem1" descr=""/>
          <p:cNvPicPr/>
          <p:nvPr/>
        </p:nvPicPr>
        <p:blipFill>
          <a:blip r:embed="rId3"/>
          <a:stretch/>
        </p:blipFill>
        <p:spPr>
          <a:xfrm>
            <a:off x="5249880" y="3587760"/>
            <a:ext cx="3394080" cy="2524320"/>
          </a:xfrm>
          <a:prstGeom prst="rect">
            <a:avLst/>
          </a:prstGeom>
          <a:ln w="936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0" y="1009440"/>
            <a:ext cx="9144000" cy="1440"/>
          </a:xfrm>
          <a:prstGeom prst="line">
            <a:avLst/>
          </a:prstGeom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8980560" y="515880"/>
            <a:ext cx="87480" cy="8748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 flipH="1">
            <a:off x="8025840" y="517680"/>
            <a:ext cx="86040" cy="8604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"/>
          <p:cNvSpPr/>
          <p:nvPr/>
        </p:nvSpPr>
        <p:spPr>
          <a:xfrm>
            <a:off x="0" y="6434280"/>
            <a:ext cx="914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Imagem1" descr=""/>
          <p:cNvPicPr/>
          <p:nvPr/>
        </p:nvPicPr>
        <p:blipFill>
          <a:blip r:embed="rId2"/>
          <a:stretch/>
        </p:blipFill>
        <p:spPr>
          <a:xfrm>
            <a:off x="106200" y="42840"/>
            <a:ext cx="870120" cy="868680"/>
          </a:xfrm>
          <a:prstGeom prst="rect">
            <a:avLst/>
          </a:prstGeom>
          <a:ln w="9360">
            <a:noFill/>
          </a:ln>
        </p:spPr>
      </p:pic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 1"/>
          <p:cNvSpPr/>
          <p:nvPr/>
        </p:nvSpPr>
        <p:spPr>
          <a:xfrm>
            <a:off x="0" y="1009440"/>
            <a:ext cx="9144000" cy="1440"/>
          </a:xfrm>
          <a:prstGeom prst="line">
            <a:avLst/>
          </a:prstGeom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8980560" y="515880"/>
            <a:ext cx="87480" cy="8748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3"/>
          <p:cNvSpPr/>
          <p:nvPr/>
        </p:nvSpPr>
        <p:spPr>
          <a:xfrm flipH="1">
            <a:off x="8025840" y="517680"/>
            <a:ext cx="86040" cy="8604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4"/>
          <p:cNvSpPr/>
          <p:nvPr/>
        </p:nvSpPr>
        <p:spPr>
          <a:xfrm>
            <a:off x="0" y="6434280"/>
            <a:ext cx="914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Imagem1" descr=""/>
          <p:cNvPicPr/>
          <p:nvPr/>
        </p:nvPicPr>
        <p:blipFill>
          <a:blip r:embed="rId2"/>
          <a:stretch/>
        </p:blipFill>
        <p:spPr>
          <a:xfrm>
            <a:off x="106200" y="42840"/>
            <a:ext cx="870120" cy="868680"/>
          </a:xfrm>
          <a:prstGeom prst="rect">
            <a:avLst/>
          </a:prstGeom>
          <a:ln w="9360">
            <a:noFill/>
          </a:ln>
        </p:spPr>
      </p:pic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ine 1"/>
          <p:cNvSpPr/>
          <p:nvPr/>
        </p:nvSpPr>
        <p:spPr>
          <a:xfrm>
            <a:off x="0" y="1009440"/>
            <a:ext cx="9144000" cy="1440"/>
          </a:xfrm>
          <a:prstGeom prst="line">
            <a:avLst/>
          </a:prstGeom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8980560" y="515880"/>
            <a:ext cx="87480" cy="8748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 flipH="1">
            <a:off x="8025840" y="517680"/>
            <a:ext cx="86040" cy="86040"/>
          </a:xfrm>
          <a:prstGeom prst="chevron">
            <a:avLst>
              <a:gd name="adj" fmla="val 63263"/>
            </a:avLst>
          </a:prstGeom>
          <a:solidFill>
            <a:srgbClr val="206f9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0" y="6434280"/>
            <a:ext cx="914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8dd4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Imagem1" descr=""/>
          <p:cNvPicPr/>
          <p:nvPr/>
        </p:nvPicPr>
        <p:blipFill>
          <a:blip r:embed="rId2"/>
          <a:stretch/>
        </p:blipFill>
        <p:spPr>
          <a:xfrm>
            <a:off x="106200" y="42840"/>
            <a:ext cx="870120" cy="868680"/>
          </a:xfrm>
          <a:prstGeom prst="rect">
            <a:avLst/>
          </a:prstGeom>
          <a:ln w="9360">
            <a:noFill/>
          </a:ln>
        </p:spPr>
      </p:pic>
      <p:sp>
        <p:nvSpPr>
          <p:cNvPr id="132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jpe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spectrum.ieee.org/at-work/innovation/the-2018-top-programming-languages" TargetMode="External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jpeg"/><Relationship Id="rId7" Type="http://schemas.openxmlformats.org/officeDocument/2006/relationships/image" Target="../media/image65.jpeg"/><Relationship Id="rId8" Type="http://schemas.openxmlformats.org/officeDocument/2006/relationships/image" Target="../media/image66.jpe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99960" y="2124000"/>
            <a:ext cx="4268880" cy="1490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Lógica de programação aplicada à criação e análise da forma 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604800" y="3473280"/>
            <a:ext cx="3935520" cy="586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1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Aula 01 - Introdução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1230480" y="6086520"/>
            <a:ext cx="182880" cy="330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"/>
          <p:cNvSpPr/>
          <p:nvPr/>
        </p:nvSpPr>
        <p:spPr>
          <a:xfrm>
            <a:off x="1355760" y="6130800"/>
            <a:ext cx="184320" cy="330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5"/>
          <p:cNvSpPr/>
          <p:nvPr/>
        </p:nvSpPr>
        <p:spPr>
          <a:xfrm>
            <a:off x="188280" y="5965920"/>
            <a:ext cx="1883880" cy="275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7160" bIns="47160"/>
          <a:p>
            <a:pPr>
              <a:lnSpc>
                <a:spcPct val="130000"/>
              </a:lnSpc>
            </a:pPr>
            <a:r>
              <a:rPr b="0" lang="pt-BR" sz="1200" spc="-1" strike="noStrike">
                <a:solidFill>
                  <a:srgbClr val="be9a07"/>
                </a:solidFill>
                <a:latin typeface="Arial"/>
                <a:ea typeface="DejaVu Sans"/>
              </a:rPr>
              <a:t>fernando.ribeiro@ufba.br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>
            <a:off x="73080" y="5759280"/>
            <a:ext cx="1927440" cy="23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360" bIns="36360"/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206f94"/>
                </a:solidFill>
                <a:latin typeface="Arial"/>
                <a:ea typeface="DejaVu Sans"/>
              </a:rPr>
              <a:t>Fernando Ferraz Ribeiro</a:t>
            </a:r>
            <a:r>
              <a:rPr b="0" lang="pt-BR" sz="1100" spc="-1" strike="noStrike">
                <a:solidFill>
                  <a:srgbClr val="206f94"/>
                </a:solidFill>
                <a:latin typeface="Bernard MT Condensed"/>
                <a:ea typeface="DejaVu Sans"/>
              </a:rPr>
              <a:t> 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182" name="CustomShape 7"/>
          <p:cNvSpPr/>
          <p:nvPr/>
        </p:nvSpPr>
        <p:spPr>
          <a:xfrm>
            <a:off x="746280" y="487440"/>
            <a:ext cx="3519720" cy="1371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be9a07"/>
                </a:solidFill>
                <a:latin typeface="Calibri"/>
                <a:ea typeface="DejaVu Sans"/>
              </a:rPr>
              <a:t>"If you want to teach people a new way of thinking, don't bother trying to teach them. Instead, give them a tool, the use of which will lead to new ways of thinking."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be9a07"/>
                </a:solidFill>
                <a:latin typeface="Calibri"/>
                <a:ea typeface="DejaVu Sans"/>
              </a:rPr>
              <a:t>(R. Buckminster Fuller)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  <p:pic>
        <p:nvPicPr>
          <p:cNvPr id="183" name="Imagem1" descr=""/>
          <p:cNvPicPr/>
          <p:nvPr/>
        </p:nvPicPr>
        <p:blipFill>
          <a:blip r:embed="rId1"/>
          <a:stretch/>
        </p:blipFill>
        <p:spPr>
          <a:xfrm>
            <a:off x="2003400" y="4299120"/>
            <a:ext cx="1106640" cy="1106640"/>
          </a:xfrm>
          <a:prstGeom prst="rect">
            <a:avLst/>
          </a:prstGeom>
          <a:ln w="9360">
            <a:noFill/>
          </a:ln>
        </p:spPr>
      </p:pic>
      <p:sp>
        <p:nvSpPr>
          <p:cNvPr id="184" name="CustomShape 8"/>
          <p:cNvSpPr/>
          <p:nvPr/>
        </p:nvSpPr>
        <p:spPr>
          <a:xfrm>
            <a:off x="457200" y="6245280"/>
            <a:ext cx="2130480" cy="473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19/05/2017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11240" y="1390680"/>
            <a:ext cx="4980240" cy="36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Imagem2" descr=""/>
          <p:cNvPicPr/>
          <p:nvPr/>
        </p:nvPicPr>
        <p:blipFill>
          <a:blip r:embed="rId1"/>
          <a:stretch/>
        </p:blipFill>
        <p:spPr>
          <a:xfrm>
            <a:off x="225360" y="3436920"/>
            <a:ext cx="4641840" cy="2864160"/>
          </a:xfrm>
          <a:prstGeom prst="rect">
            <a:avLst/>
          </a:prstGeom>
          <a:ln w="9360">
            <a:noFill/>
          </a:ln>
        </p:spPr>
      </p:pic>
      <p:pic>
        <p:nvPicPr>
          <p:cNvPr id="238" name="Imagem1" descr=""/>
          <p:cNvPicPr/>
          <p:nvPr/>
        </p:nvPicPr>
        <p:blipFill>
          <a:blip r:embed="rId2"/>
          <a:stretch/>
        </p:blipFill>
        <p:spPr>
          <a:xfrm>
            <a:off x="5400720" y="3676680"/>
            <a:ext cx="3546720" cy="2730600"/>
          </a:xfrm>
          <a:prstGeom prst="rect">
            <a:avLst/>
          </a:prstGeom>
          <a:ln w="9360">
            <a:noFill/>
          </a:ln>
        </p:spPr>
      </p:pic>
      <p:pic>
        <p:nvPicPr>
          <p:cNvPr id="239" name="Imagem4" descr=""/>
          <p:cNvPicPr/>
          <p:nvPr/>
        </p:nvPicPr>
        <p:blipFill>
          <a:blip r:embed="rId3"/>
          <a:stretch/>
        </p:blipFill>
        <p:spPr>
          <a:xfrm>
            <a:off x="5961240" y="1143000"/>
            <a:ext cx="2617920" cy="2373480"/>
          </a:xfrm>
          <a:prstGeom prst="rect">
            <a:avLst/>
          </a:prstGeom>
          <a:ln w="9360">
            <a:noFill/>
          </a:ln>
        </p:spPr>
      </p:pic>
      <p:pic>
        <p:nvPicPr>
          <p:cNvPr id="240" name="Imagem3" descr=""/>
          <p:cNvPicPr/>
          <p:nvPr/>
        </p:nvPicPr>
        <p:blipFill>
          <a:blip r:embed="rId4"/>
          <a:stretch/>
        </p:blipFill>
        <p:spPr>
          <a:xfrm>
            <a:off x="98280" y="1098720"/>
            <a:ext cx="4754880" cy="2300400"/>
          </a:xfrm>
          <a:prstGeom prst="rect">
            <a:avLst/>
          </a:prstGeom>
          <a:ln w="9360"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1174680" y="31752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B60A8CEF-A5F3-4767-A146-D6742E449EBD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168560" y="225360"/>
            <a:ext cx="6664320" cy="503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História da Programação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562960" y="365040"/>
            <a:ext cx="422280" cy="35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Imagem4" descr=""/>
          <p:cNvPicPr/>
          <p:nvPr/>
        </p:nvPicPr>
        <p:blipFill>
          <a:blip r:embed="rId1"/>
          <a:stretch/>
        </p:blipFill>
        <p:spPr>
          <a:xfrm>
            <a:off x="887400" y="4667400"/>
            <a:ext cx="763560" cy="765360"/>
          </a:xfrm>
          <a:prstGeom prst="rect">
            <a:avLst/>
          </a:prstGeom>
          <a:ln w="9360">
            <a:noFill/>
          </a:ln>
        </p:spPr>
      </p:pic>
      <p:pic>
        <p:nvPicPr>
          <p:cNvPr id="248" name="Imagem5" descr=""/>
          <p:cNvPicPr/>
          <p:nvPr/>
        </p:nvPicPr>
        <p:blipFill>
          <a:blip r:embed="rId2"/>
          <a:stretch/>
        </p:blipFill>
        <p:spPr>
          <a:xfrm>
            <a:off x="2571840" y="4667400"/>
            <a:ext cx="641520" cy="763560"/>
          </a:xfrm>
          <a:prstGeom prst="rect">
            <a:avLst/>
          </a:prstGeom>
          <a:ln w="9360"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596880" y="5502240"/>
            <a:ext cx="1344600" cy="579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Ada Lovelace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(1815-1852)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2101680" y="5502240"/>
            <a:ext cx="1744920" cy="610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Charles Babbage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(1792-1871)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51" name="Imagem2" descr=""/>
          <p:cNvPicPr/>
          <p:nvPr/>
        </p:nvPicPr>
        <p:blipFill>
          <a:blip r:embed="rId3"/>
          <a:stretch/>
        </p:blipFill>
        <p:spPr>
          <a:xfrm>
            <a:off x="3768840" y="1627200"/>
            <a:ext cx="903600" cy="946440"/>
          </a:xfrm>
          <a:prstGeom prst="rect">
            <a:avLst/>
          </a:prstGeom>
          <a:ln w="9360">
            <a:noFill/>
          </a:ln>
        </p:spPr>
      </p:pic>
      <p:sp>
        <p:nvSpPr>
          <p:cNvPr id="252" name="CustomShape 5"/>
          <p:cNvSpPr/>
          <p:nvPr/>
        </p:nvSpPr>
        <p:spPr>
          <a:xfrm>
            <a:off x="3692520" y="2635200"/>
            <a:ext cx="1344600" cy="579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Blaise Pascal (1623-1662)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53" name="Imagem1" descr=""/>
          <p:cNvPicPr/>
          <p:nvPr/>
        </p:nvPicPr>
        <p:blipFill>
          <a:blip r:embed="rId4"/>
          <a:stretch/>
        </p:blipFill>
        <p:spPr>
          <a:xfrm>
            <a:off x="5419800" y="1627200"/>
            <a:ext cx="827280" cy="1046160"/>
          </a:xfrm>
          <a:prstGeom prst="rect">
            <a:avLst/>
          </a:prstGeom>
          <a:ln w="9360">
            <a:noFill/>
          </a:ln>
        </p:spPr>
      </p:pic>
      <p:sp>
        <p:nvSpPr>
          <p:cNvPr id="254" name="CustomShape 6"/>
          <p:cNvSpPr/>
          <p:nvPr/>
        </p:nvSpPr>
        <p:spPr>
          <a:xfrm>
            <a:off x="263520" y="1022400"/>
            <a:ext cx="3821400" cy="45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206f94"/>
                </a:solidFill>
                <a:latin typeface="Calibri"/>
                <a:ea typeface="DejaVu Sans"/>
              </a:rPr>
              <a:t>Precursores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55" name="CustomShape 7"/>
          <p:cNvSpPr/>
          <p:nvPr/>
        </p:nvSpPr>
        <p:spPr>
          <a:xfrm>
            <a:off x="263520" y="4086360"/>
            <a:ext cx="3821400" cy="45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206f94"/>
                </a:solidFill>
                <a:latin typeface="Calibri"/>
                <a:ea typeface="DejaVu Sans"/>
              </a:rPr>
              <a:t>O Motor Analítico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6" name="Imagem3" descr=""/>
          <p:cNvPicPr/>
          <p:nvPr/>
        </p:nvPicPr>
        <p:blipFill>
          <a:blip r:embed="rId5"/>
          <a:stretch/>
        </p:blipFill>
        <p:spPr>
          <a:xfrm>
            <a:off x="806400" y="1625760"/>
            <a:ext cx="1060560" cy="944640"/>
          </a:xfrm>
          <a:prstGeom prst="rect">
            <a:avLst/>
          </a:prstGeom>
          <a:ln w="9360">
            <a:noFill/>
          </a:ln>
        </p:spPr>
      </p:pic>
      <p:sp>
        <p:nvSpPr>
          <p:cNvPr id="257" name="CustomShape 8"/>
          <p:cNvSpPr/>
          <p:nvPr/>
        </p:nvSpPr>
        <p:spPr>
          <a:xfrm>
            <a:off x="719280" y="2612880"/>
            <a:ext cx="1343160" cy="822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Máquina de  Anticítera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(87 AC)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58" name="CustomShape 9"/>
          <p:cNvSpPr/>
          <p:nvPr/>
        </p:nvSpPr>
        <p:spPr>
          <a:xfrm>
            <a:off x="5129280" y="2674800"/>
            <a:ext cx="1552680" cy="822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Gottfried Wilhelm Leibniz (1646-1726)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59" name="Imagem6" descr=""/>
          <p:cNvPicPr/>
          <p:nvPr/>
        </p:nvPicPr>
        <p:blipFill>
          <a:blip r:embed="rId6"/>
          <a:stretch/>
        </p:blipFill>
        <p:spPr>
          <a:xfrm>
            <a:off x="2440080" y="1633680"/>
            <a:ext cx="717840" cy="876600"/>
          </a:xfrm>
          <a:prstGeom prst="rect">
            <a:avLst/>
          </a:prstGeom>
          <a:ln w="9360">
            <a:noFill/>
          </a:ln>
        </p:spPr>
      </p:pic>
      <p:sp>
        <p:nvSpPr>
          <p:cNvPr id="260" name="CustomShape 10"/>
          <p:cNvSpPr/>
          <p:nvPr/>
        </p:nvSpPr>
        <p:spPr>
          <a:xfrm>
            <a:off x="2139840" y="2673360"/>
            <a:ext cx="1344600" cy="822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Wilhelm Schickard (1592-1635)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61" name="Imagem7" descr=""/>
          <p:cNvPicPr/>
          <p:nvPr/>
        </p:nvPicPr>
        <p:blipFill>
          <a:blip r:embed="rId7"/>
          <a:srcRect l="0" t="0" r="0" b="19758"/>
          <a:stretch/>
        </p:blipFill>
        <p:spPr>
          <a:xfrm>
            <a:off x="7221600" y="1627200"/>
            <a:ext cx="862200" cy="1044720"/>
          </a:xfrm>
          <a:prstGeom prst="rect">
            <a:avLst/>
          </a:prstGeom>
          <a:ln w="9360">
            <a:noFill/>
          </a:ln>
        </p:spPr>
      </p:pic>
      <p:sp>
        <p:nvSpPr>
          <p:cNvPr id="262" name="CustomShape 11"/>
          <p:cNvSpPr/>
          <p:nvPr/>
        </p:nvSpPr>
        <p:spPr>
          <a:xfrm>
            <a:off x="6651720" y="2755800"/>
            <a:ext cx="2127240" cy="91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Joseph Marie Jacquard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(1752-1834)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541440" y="1481040"/>
            <a:ext cx="6116760" cy="213228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13"/>
          <p:cNvSpPr/>
          <p:nvPr/>
        </p:nvSpPr>
        <p:spPr>
          <a:xfrm>
            <a:off x="541440" y="3622680"/>
            <a:ext cx="6116760" cy="33660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Calculadoras Mecânicas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5" name="CustomShape 14"/>
          <p:cNvSpPr/>
          <p:nvPr/>
        </p:nvSpPr>
        <p:spPr>
          <a:xfrm>
            <a:off x="6780240" y="1479600"/>
            <a:ext cx="1847880" cy="238608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5"/>
          <p:cNvSpPr/>
          <p:nvPr/>
        </p:nvSpPr>
        <p:spPr>
          <a:xfrm>
            <a:off x="6780240" y="3868560"/>
            <a:ext cx="1847880" cy="82368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Tear mecânico com leitura automática de cartões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7" name="CustomShape 16"/>
          <p:cNvSpPr/>
          <p:nvPr/>
        </p:nvSpPr>
        <p:spPr>
          <a:xfrm>
            <a:off x="541440" y="4551480"/>
            <a:ext cx="3281400" cy="174492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7"/>
          <p:cNvSpPr/>
          <p:nvPr/>
        </p:nvSpPr>
        <p:spPr>
          <a:xfrm>
            <a:off x="3824280" y="5130720"/>
            <a:ext cx="2598840" cy="579600"/>
          </a:xfrm>
          <a:prstGeom prst="rect">
            <a:avLst/>
          </a:prstGeom>
          <a:noFill/>
          <a:ln w="25560">
            <a:solidFill>
              <a:srgbClr val="206f9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Criadores do primeiro computador programável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9" name="CustomShape 18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70" name="CustomShape 19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1" name="CustomShape 20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B18F7E3D-7710-4C49-AD53-27A8AC46BAEE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04400" y="293760"/>
            <a:ext cx="8646840" cy="102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90000"/>
              </a:lnSpc>
            </a:pPr>
            <a:br/>
            <a:r>
              <a:rPr b="1" lang="pt-BR" sz="36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Padrões de Turing - 1952 </a:t>
            </a:r>
            <a:br/>
            <a:br/>
            <a:br/>
            <a:endParaRPr b="0" lang="pt-BR" sz="36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303120" y="2952000"/>
            <a:ext cx="1856520" cy="10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Alan Turing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1912 - 1954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4" name="Imagem1" descr=""/>
          <p:cNvPicPr/>
          <p:nvPr/>
        </p:nvPicPr>
        <p:blipFill>
          <a:blip r:embed="rId1"/>
          <a:stretch/>
        </p:blipFill>
        <p:spPr>
          <a:xfrm>
            <a:off x="598680" y="4102920"/>
            <a:ext cx="1344960" cy="2028240"/>
          </a:xfrm>
          <a:prstGeom prst="rect">
            <a:avLst/>
          </a:prstGeom>
          <a:ln w="9360">
            <a:noFill/>
          </a:ln>
        </p:spPr>
      </p:pic>
      <p:pic>
        <p:nvPicPr>
          <p:cNvPr id="275" name="Imagem4" descr=""/>
          <p:cNvPicPr/>
          <p:nvPr/>
        </p:nvPicPr>
        <p:blipFill>
          <a:blip r:embed="rId2"/>
          <a:stretch/>
        </p:blipFill>
        <p:spPr>
          <a:xfrm>
            <a:off x="391680" y="1238400"/>
            <a:ext cx="1623960" cy="1933560"/>
          </a:xfrm>
          <a:prstGeom prst="rect">
            <a:avLst/>
          </a:prstGeom>
          <a:ln w="9360">
            <a:noFill/>
          </a:ln>
        </p:spPr>
      </p:pic>
      <p:sp>
        <p:nvSpPr>
          <p:cNvPr id="276" name="CustomShape 3"/>
          <p:cNvSpPr/>
          <p:nvPr/>
        </p:nvSpPr>
        <p:spPr>
          <a:xfrm>
            <a:off x="-144000" y="6084000"/>
            <a:ext cx="6792120" cy="11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Replica do  computador Bombe (Alan Turing - 1939)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3"/>
          <a:srcRect l="40787" t="0" r="0" b="0"/>
          <a:stretch/>
        </p:blipFill>
        <p:spPr>
          <a:xfrm>
            <a:off x="3960000" y="1113120"/>
            <a:ext cx="4974840" cy="427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m3" descr=""/>
          <p:cNvPicPr/>
          <p:nvPr/>
        </p:nvPicPr>
        <p:blipFill>
          <a:blip r:embed="rId1"/>
          <a:srcRect l="0" t="0" r="0" b="24303"/>
          <a:stretch/>
        </p:blipFill>
        <p:spPr>
          <a:xfrm>
            <a:off x="2182680" y="1962000"/>
            <a:ext cx="2192400" cy="1976760"/>
          </a:xfrm>
          <a:prstGeom prst="rect">
            <a:avLst/>
          </a:prstGeom>
          <a:ln w="9360"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1171440" y="29520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História da Programação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7920" y="5589720"/>
            <a:ext cx="2082960" cy="641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Grace Hopper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(1906 -1992)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1" name="Imagem4" descr=""/>
          <p:cNvPicPr/>
          <p:nvPr/>
        </p:nvPicPr>
        <p:blipFill>
          <a:blip r:embed="rId2"/>
          <a:stretch/>
        </p:blipFill>
        <p:spPr>
          <a:xfrm>
            <a:off x="539640" y="4140360"/>
            <a:ext cx="1013040" cy="1449360"/>
          </a:xfrm>
          <a:prstGeom prst="rect">
            <a:avLst/>
          </a:prstGeom>
          <a:ln w="9360">
            <a:noFill/>
          </a:ln>
        </p:spPr>
      </p:pic>
      <p:sp>
        <p:nvSpPr>
          <p:cNvPr id="282" name="CustomShape 3"/>
          <p:cNvSpPr/>
          <p:nvPr/>
        </p:nvSpPr>
        <p:spPr>
          <a:xfrm>
            <a:off x="2108160" y="5613480"/>
            <a:ext cx="2082960" cy="641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John Backus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(1924 -2007)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3" name="Imagem1" descr=""/>
          <p:cNvPicPr/>
          <p:nvPr/>
        </p:nvPicPr>
        <p:blipFill>
          <a:blip r:embed="rId3"/>
          <a:srcRect l="0" t="0" r="12913" b="0"/>
          <a:stretch/>
        </p:blipFill>
        <p:spPr>
          <a:xfrm>
            <a:off x="2298600" y="4140360"/>
            <a:ext cx="1708200" cy="1471680"/>
          </a:xfrm>
          <a:prstGeom prst="rect">
            <a:avLst/>
          </a:prstGeom>
          <a:ln w="9360">
            <a:noFill/>
          </a:ln>
        </p:spPr>
      </p:pic>
      <p:sp>
        <p:nvSpPr>
          <p:cNvPr id="284" name="CustomShape 4"/>
          <p:cNvSpPr/>
          <p:nvPr/>
        </p:nvSpPr>
        <p:spPr>
          <a:xfrm>
            <a:off x="6950160" y="5613480"/>
            <a:ext cx="2082960" cy="641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Dennis Ritchie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(1941 -2011)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5" name="Imagem2" descr=""/>
          <p:cNvPicPr/>
          <p:nvPr/>
        </p:nvPicPr>
        <p:blipFill>
          <a:blip r:embed="rId4"/>
          <a:srcRect l="1593" t="0" r="12154" b="0"/>
          <a:stretch/>
        </p:blipFill>
        <p:spPr>
          <a:xfrm>
            <a:off x="4470480" y="4118040"/>
            <a:ext cx="1992600" cy="1447920"/>
          </a:xfrm>
          <a:prstGeom prst="rect">
            <a:avLst/>
          </a:prstGeom>
          <a:ln w="9360">
            <a:noFill/>
          </a:ln>
        </p:spPr>
      </p:pic>
      <p:sp>
        <p:nvSpPr>
          <p:cNvPr id="286" name="CustomShape 5"/>
          <p:cNvSpPr/>
          <p:nvPr/>
        </p:nvSpPr>
        <p:spPr>
          <a:xfrm>
            <a:off x="4535640" y="5567400"/>
            <a:ext cx="2082960" cy="641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John McCarthy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(1927 -2011)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7" name="Imagem7" descr=""/>
          <p:cNvPicPr/>
          <p:nvPr/>
        </p:nvPicPr>
        <p:blipFill>
          <a:blip r:embed="rId5"/>
          <a:stretch/>
        </p:blipFill>
        <p:spPr>
          <a:xfrm>
            <a:off x="49320" y="1962000"/>
            <a:ext cx="2006640" cy="1727280"/>
          </a:xfrm>
          <a:prstGeom prst="rect">
            <a:avLst/>
          </a:prstGeom>
          <a:ln w="9360">
            <a:noFill/>
          </a:ln>
        </p:spPr>
      </p:pic>
      <p:sp>
        <p:nvSpPr>
          <p:cNvPr id="288" name="CustomShape 6"/>
          <p:cNvSpPr/>
          <p:nvPr/>
        </p:nvSpPr>
        <p:spPr>
          <a:xfrm>
            <a:off x="3600" y="1236600"/>
            <a:ext cx="2046960" cy="91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Flow-Matic / COBOL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1955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9" name="Imagem8" descr=""/>
          <p:cNvPicPr/>
          <p:nvPr/>
        </p:nvPicPr>
        <p:blipFill>
          <a:blip r:embed="rId6"/>
          <a:stretch/>
        </p:blipFill>
        <p:spPr>
          <a:xfrm>
            <a:off x="4535640" y="2151000"/>
            <a:ext cx="1995480" cy="540000"/>
          </a:xfrm>
          <a:prstGeom prst="rect">
            <a:avLst/>
          </a:prstGeom>
          <a:ln w="9360">
            <a:noFill/>
          </a:ln>
        </p:spPr>
      </p:pic>
      <p:sp>
        <p:nvSpPr>
          <p:cNvPr id="290" name="CustomShape 7"/>
          <p:cNvSpPr/>
          <p:nvPr/>
        </p:nvSpPr>
        <p:spPr>
          <a:xfrm>
            <a:off x="4908600" y="1238400"/>
            <a:ext cx="973440" cy="641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LISP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1" name="Imagem5" descr=""/>
          <p:cNvPicPr/>
          <p:nvPr/>
        </p:nvPicPr>
        <p:blipFill>
          <a:blip r:embed="rId7"/>
          <a:stretch/>
        </p:blipFill>
        <p:spPr>
          <a:xfrm>
            <a:off x="6534000" y="1963800"/>
            <a:ext cx="2498760" cy="2257560"/>
          </a:xfrm>
          <a:prstGeom prst="rect">
            <a:avLst/>
          </a:prstGeom>
          <a:ln w="9360">
            <a:noFill/>
          </a:ln>
        </p:spPr>
      </p:pic>
      <p:sp>
        <p:nvSpPr>
          <p:cNvPr id="292" name="CustomShape 8"/>
          <p:cNvSpPr/>
          <p:nvPr/>
        </p:nvSpPr>
        <p:spPr>
          <a:xfrm>
            <a:off x="6730920" y="1238400"/>
            <a:ext cx="1774800" cy="641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1972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2654280" y="1236600"/>
            <a:ext cx="1236960" cy="641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FORTRAN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1954/1957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4" name="Imagem6" descr=""/>
          <p:cNvPicPr/>
          <p:nvPr/>
        </p:nvPicPr>
        <p:blipFill>
          <a:blip r:embed="rId8"/>
          <a:stretch/>
        </p:blipFill>
        <p:spPr>
          <a:xfrm>
            <a:off x="7270920" y="4060800"/>
            <a:ext cx="1235160" cy="1527480"/>
          </a:xfrm>
          <a:prstGeom prst="rect">
            <a:avLst/>
          </a:prstGeom>
          <a:ln w="9360">
            <a:noFill/>
          </a:ln>
        </p:spPr>
      </p:pic>
      <p:sp>
        <p:nvSpPr>
          <p:cNvPr id="295" name="CustomShape 10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96" name="CustomShape 11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97" name="CustomShape 12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C462FDB3-C24B-4DE0-8E6F-F2B5D99FD1C4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391680" y="1012320"/>
            <a:ext cx="3526200" cy="2363040"/>
          </a:xfrm>
          <a:prstGeom prst="rect">
            <a:avLst/>
          </a:prstGeom>
          <a:ln>
            <a:noFill/>
          </a:ln>
        </p:spPr>
      </p:pic>
      <p:sp>
        <p:nvSpPr>
          <p:cNvPr id="299" name="CustomShape 1"/>
          <p:cNvSpPr/>
          <p:nvPr/>
        </p:nvSpPr>
        <p:spPr>
          <a:xfrm>
            <a:off x="1080000" y="432000"/>
            <a:ext cx="8646840" cy="102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br/>
            <a:r>
              <a:rPr b="1" lang="pt-BR" sz="30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Ivan Sutherland – Sketchpad 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 </a:t>
            </a:r>
            <a:r>
              <a:rPr b="1" lang="pt-BR" sz="30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protótipo de CAD 1962 </a:t>
            </a:r>
            <a:br/>
            <a:br/>
            <a:br/>
            <a:endParaRPr b="0" lang="pt-BR" sz="30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4179960" y="1012320"/>
            <a:ext cx="3656880" cy="245016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358200" y="3622680"/>
            <a:ext cx="3527640" cy="235260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4"/>
          <a:stretch/>
        </p:blipFill>
        <p:spPr>
          <a:xfrm>
            <a:off x="4179960" y="3652200"/>
            <a:ext cx="3681360" cy="245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212760" y="1001880"/>
            <a:ext cx="8669160" cy="4875480"/>
          </a:xfrm>
          <a:prstGeom prst="rect">
            <a:avLst/>
          </a:prstGeom>
          <a:ln>
            <a:noFill/>
          </a:ln>
        </p:spPr>
      </p:pic>
      <p:sp>
        <p:nvSpPr>
          <p:cNvPr id="304" name="CustomShape 1"/>
          <p:cNvSpPr/>
          <p:nvPr/>
        </p:nvSpPr>
        <p:spPr>
          <a:xfrm>
            <a:off x="1289880" y="326520"/>
            <a:ext cx="6220440" cy="45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TRON - 1982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472000" y="5477760"/>
            <a:ext cx="2615040" cy="64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Arial"/>
                <a:ea typeface="DejaVu Sans"/>
              </a:rPr>
              <a:t>GUARDIOLA HOUSE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Arial"/>
                <a:ea typeface="DejaVu Sans"/>
              </a:rPr>
              <a:t>Peter Eisenman(1988)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rcRect l="4113" t="32299" r="0" b="21592"/>
          <a:stretch/>
        </p:blipFill>
        <p:spPr>
          <a:xfrm rot="10800000">
            <a:off x="9072000" y="4536000"/>
            <a:ext cx="4767480" cy="347328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2"/>
          <a:srcRect l="0" t="40205" r="24279" b="4854"/>
          <a:stretch/>
        </p:blipFill>
        <p:spPr>
          <a:xfrm>
            <a:off x="144000" y="1101600"/>
            <a:ext cx="4104000" cy="450972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1289880" y="326520"/>
            <a:ext cx="6220440" cy="45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MANIPULAÇÃO DE VOLUMES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13440" y="380160"/>
            <a:ext cx="6584400" cy="45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Evolução dos sistemas CAD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75000" y="1315080"/>
            <a:ext cx="7749720" cy="301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Arial"/>
                <a:ea typeface="DejaVu Sans"/>
              </a:rPr>
              <a:t>Relying upon software  skills rather than mechanical ingenuity, graphics programmers first replicated the functions of traditional drafting instruments, and then went far beyond them. This has made a wider graphic vocabulary available to designers, together with a more elaborate syntax—in all, a richer and potentially more expressive graphic and spatial language.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938160" y="5099040"/>
            <a:ext cx="6507000" cy="5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3f4143"/>
                </a:solidFill>
                <a:latin typeface="Arial"/>
                <a:ea typeface="DejaVu Sans"/>
              </a:rPr>
              <a:t>MITCHELL, W. J. World’s Greatest Architect MAKING, MEANING, AND NETWORK CULTURE. Cambrige: MIT Press, 2008. v. 40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171440" y="29520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507960" y="1050840"/>
            <a:ext cx="8358480" cy="329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Arial"/>
                <a:ea typeface="DejaVu Sans"/>
              </a:rPr>
              <a:t>Linguagem de programação interpretada, multi-paradigma, multi-plataforma, orientada a objetos, imperativa, funcional, procedural, reflectiva e de código aberto.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0" lang="pt-BR" sz="2000" spc="-1" strike="noStrike">
                <a:solidFill>
                  <a:srgbClr val="206f94"/>
                </a:solidFill>
                <a:latin typeface="Arial"/>
                <a:ea typeface="DejaVu Sans"/>
              </a:rPr>
              <a:t>Criada em 1989/1991 por  Guido van Rossum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0" lang="pt-BR" sz="1200" spc="-1" strike="noStrike">
                <a:solidFill>
                  <a:srgbClr val="206f94"/>
                </a:solidFill>
                <a:latin typeface="Arial"/>
                <a:ea typeface="DejaVu Sans"/>
              </a:rPr>
              <a:t>“</a:t>
            </a:r>
            <a:r>
              <a:rPr b="0" lang="pt-BR" sz="1200" spc="-1" strike="noStrike">
                <a:solidFill>
                  <a:srgbClr val="206f94"/>
                </a:solidFill>
                <a:latin typeface="Arial"/>
                <a:ea typeface="DejaVu Sans"/>
              </a:rPr>
              <a:t>I was looking for a "hobby" programming project that would keep me occupied during the week around Christmas. My office (a government-run research lab in Amsterdam) would be closed, but I had a home computer, and not much else on my hands. I decided to write an interpreter for the new scripting language I had been thinking about lately: a descendant of ABC that would appeal to Unix/C hackers. I chose Python as a working title for the project, being in a slightly irreverent mood (and a big fan of Monty Python's Flying Circus). “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0" lang="pt-BR" sz="1200" spc="-1" strike="noStrike">
                <a:solidFill>
                  <a:srgbClr val="206f94"/>
                </a:solidFill>
                <a:latin typeface="Arial"/>
                <a:ea typeface="DejaVu Sans"/>
              </a:rPr>
              <a:t>Guido van Rossum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314" name="Imagem2" descr=""/>
          <p:cNvPicPr/>
          <p:nvPr/>
        </p:nvPicPr>
        <p:blipFill>
          <a:blip r:embed="rId1"/>
          <a:stretch/>
        </p:blipFill>
        <p:spPr>
          <a:xfrm>
            <a:off x="4713120" y="3781440"/>
            <a:ext cx="3856320" cy="2238480"/>
          </a:xfrm>
          <a:prstGeom prst="rect">
            <a:avLst/>
          </a:prstGeom>
          <a:ln w="9360">
            <a:noFill/>
          </a:ln>
        </p:spPr>
      </p:pic>
      <p:pic>
        <p:nvPicPr>
          <p:cNvPr id="315" name="Imagem1" descr=""/>
          <p:cNvPicPr/>
          <p:nvPr/>
        </p:nvPicPr>
        <p:blipFill>
          <a:blip r:embed="rId2"/>
          <a:stretch/>
        </p:blipFill>
        <p:spPr>
          <a:xfrm>
            <a:off x="507960" y="4551480"/>
            <a:ext cx="1779840" cy="1336680"/>
          </a:xfrm>
          <a:prstGeom prst="rect">
            <a:avLst/>
          </a:prstGeom>
          <a:ln w="9360">
            <a:noFill/>
          </a:ln>
        </p:spPr>
      </p:pic>
      <p:sp>
        <p:nvSpPr>
          <p:cNvPr id="316" name="CustomShape 3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436AF211-D4DF-4749-96F5-4A6775D8689B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171440" y="29520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507960" y="1440000"/>
            <a:ext cx="4603320" cy="2879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just">
              <a:lnSpc>
                <a:spcPct val="100000"/>
              </a:lnSpc>
            </a:pPr>
            <a:r>
              <a:rPr b="0" lang="pt-BR" sz="2200" spc="-1" strike="noStrike">
                <a:solidFill>
                  <a:srgbClr val="206f94"/>
                </a:solidFill>
                <a:latin typeface="Arial"/>
                <a:ea typeface="DejaVu Sans"/>
              </a:rPr>
              <a:t>“ </a:t>
            </a:r>
            <a:r>
              <a:rPr b="0" lang="pt-BR" sz="2200" spc="-1" strike="noStrike">
                <a:solidFill>
                  <a:srgbClr val="206f94"/>
                </a:solidFill>
                <a:latin typeface="Arial"/>
                <a:ea typeface="DejaVu Sans"/>
              </a:rPr>
              <a:t>O conjunto de peças de xadrez Bauhaus de Josef Hartwig é um exemplo de design excelente: bonito, simples e claro. Guido von Rossum, filho de um arquiteto e irmão de um designer de fontes premiado, criou uma obra-prima do design de linguagens. Adoro ensinar Python porque ela é bonita, simples e clara.”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206f94"/>
                </a:solidFill>
                <a:latin typeface="Arial"/>
                <a:ea typeface="DejaVu Sans"/>
              </a:rPr>
              <a:t>Luciano Ramalho. Python Fluente 2016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5328000" y="1512000"/>
            <a:ext cx="3721680" cy="316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174680" y="317520"/>
            <a:ext cx="529128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REGRAS DO LCAD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0" y="1193760"/>
            <a:ext cx="9142560" cy="4758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1. LABORATÓRIO EXCLUSIVO PARA AULAS DA FAUFBA.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PERMITIDA A UTILIZAÇÃO COM A PRESENÇA DOS PROFESSORES E/OU MONITORES DAS DISCIPLINAS.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2. ZELAR PELOS EQUIPAMENTOS DO LABORATÓRIO.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3. TERMINANTEMENTE PROIBIDO DESCONECTAR OS EQUIPAMENTOS DA CPU: 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MOUSE, TECLADO, MONITOR, ETC.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4. EVITAR O USO DE PEN DRIVES.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UTILIZAR A INTERNET PARA A TRANSFERÊNCIA DE ARQUIVOS (GOOGLE DRIVE, DROPBOX, ONE DRIVE, GITHUB, ETC. 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5. APÓS UTILIZAR, DESLIGAR OS EQUIPAMENTOS.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CPU, MONITOR E ESTABILIZADOR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6. É PROIBIDO COMER E BEBER NO LABORATÓRIO. </a:t>
            </a:r>
            <a:r>
              <a:rPr b="1" lang="pt-BR" sz="1700" spc="-1" strike="noStrike">
                <a:solidFill>
                  <a:srgbClr val="6666ff"/>
                </a:solidFill>
                <a:latin typeface="Calibri"/>
                <a:ea typeface="DejaVu Sans"/>
              </a:rPr>
              <a:t>UTILIZA O INTERVALO PARA ISSO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7. NÃO UTILIZAR O CELULAR NO PERÍODO DA AULA.</a:t>
            </a: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7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700" spc="-1" strike="noStrike">
                <a:solidFill>
                  <a:srgbClr val="ff8810"/>
                </a:solidFill>
                <a:latin typeface="Calibri"/>
                <a:ea typeface="DejaVu Sans"/>
              </a:rPr>
              <a:t>8. RESPEITAR O HORÁRIO DA AULA E A TURMA EM QUE ESTÁ MATRICULADO.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1A3FB567-53FC-451A-A38A-31606A2525CD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298520" y="28908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 - IEEE Spectrum 2016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23" name="Imagem1" descr=""/>
          <p:cNvPicPr/>
          <p:nvPr/>
        </p:nvPicPr>
        <p:blipFill>
          <a:blip r:embed="rId1"/>
          <a:stretch/>
        </p:blipFill>
        <p:spPr>
          <a:xfrm>
            <a:off x="346680" y="1094760"/>
            <a:ext cx="8509320" cy="4935960"/>
          </a:xfrm>
          <a:prstGeom prst="rect">
            <a:avLst/>
          </a:prstGeom>
          <a:ln w="9360"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26" name="CustomShape 4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62035A5A-AEAC-428D-A7E1-E8C531DB4940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298520" y="28908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 - IEEE Spectrum 2017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28" name="Imagem1" descr=""/>
          <p:cNvPicPr/>
          <p:nvPr/>
        </p:nvPicPr>
        <p:blipFill>
          <a:blip r:embed="rId1"/>
          <a:stretch/>
        </p:blipFill>
        <p:spPr>
          <a:xfrm>
            <a:off x="395280" y="1096920"/>
            <a:ext cx="8442360" cy="4846680"/>
          </a:xfrm>
          <a:prstGeom prst="rect">
            <a:avLst/>
          </a:prstGeom>
          <a:ln w="9360"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415440" y="5997600"/>
            <a:ext cx="821304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https://spectrum.ieee.org/computing/software/the-2017-top-programming-languages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39810C86-F2C8-49FB-BAD2-E07091697CA9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1298520" y="28908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 - IEEE Spectrum 2018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415440" y="5997600"/>
            <a:ext cx="821304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  <a:hlinkClick r:id="rId1"/>
              </a:rPr>
              <a:t>https://spectrum.ieee.org/at-work/innovation/the-2018-top-programming-languages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36" name="CustomShape 4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92345AC9-6E8C-4523-AA48-780A3D4CFEC5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550800" y="1152000"/>
            <a:ext cx="7801200" cy="469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1171440" y="29520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Filosofia do Python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152280" y="1327320"/>
            <a:ext cx="4017960" cy="2967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Arial"/>
                <a:ea typeface="DejaVu Sans"/>
              </a:rPr>
              <a:t>The Zen of Python, by Tim Peters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Beautiful is better than ugly.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Explicit is better than implicit.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Simple is better than complex.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Complex is better than complicated.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Flat is better than nested.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Sparse is better than dense.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206f94"/>
                </a:solidFill>
                <a:latin typeface="Arial"/>
                <a:ea typeface="DejaVu Sans"/>
              </a:rPr>
              <a:t>Readability counts.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4444920" y="1327320"/>
            <a:ext cx="2417760" cy="289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Principais influencias: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ABC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ALGOL 68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C++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Java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Lisp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Modula-3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Perl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7304040" y="1327320"/>
            <a:ext cx="1700280" cy="399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Inspirou: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Boo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Cobra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F#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Falcon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Groovy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JavaScript,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Julia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Nim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Ruby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Swift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3" name="CustomShape 5"/>
          <p:cNvSpPr/>
          <p:nvPr/>
        </p:nvSpPr>
        <p:spPr>
          <a:xfrm>
            <a:off x="371520" y="5119560"/>
            <a:ext cx="4440240" cy="100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Dialeto oficial: CPython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Desenvolvido e mantido por: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The Python Fondation - </a:t>
            </a: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www.python.org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4" name="CustomShape 6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45" name="CustomShape 7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6" name="CustomShape 8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FE07D156-6DD4-4085-9D41-DD3B1B7F3F68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1171440" y="29520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Vantagens e Desvantagens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111240" y="1390680"/>
            <a:ext cx="4980240" cy="368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Vantagens: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	</a:t>
            </a:r>
            <a:endParaRPr b="0" lang="pt-BR" sz="1800" spc="-1" strike="noStrike">
              <a:latin typeface="Arial"/>
            </a:endParaRPr>
          </a:p>
          <a:p>
            <a:pPr marL="5004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é uma linguagem interpretada</a:t>
            </a:r>
            <a:endParaRPr b="0" lang="pt-BR" sz="1800" spc="-1" strike="noStrike">
              <a:latin typeface="Arial"/>
            </a:endParaRPr>
          </a:p>
          <a:p>
            <a:pPr marL="5004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fácil de aprender</a:t>
            </a:r>
            <a:endParaRPr b="0" lang="pt-BR" sz="1800" spc="-1" strike="noStrike">
              <a:latin typeface="Arial"/>
            </a:endParaRPr>
          </a:p>
          <a:p>
            <a:pPr marL="5004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fácil de usar interativamente</a:t>
            </a:r>
            <a:endParaRPr b="0" lang="pt-BR" sz="1800" spc="-1" strike="noStrike">
              <a:latin typeface="Arial"/>
            </a:endParaRPr>
          </a:p>
          <a:p>
            <a:pPr marL="5004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sintaxe clara, elegante e legível</a:t>
            </a:r>
            <a:endParaRPr b="0" lang="pt-BR" sz="1800" spc="-1" strike="noStrike">
              <a:latin typeface="Arial"/>
            </a:endParaRPr>
          </a:p>
          <a:p>
            <a:pPr marL="5004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fácil testar e modificar componentes</a:t>
            </a:r>
            <a:endParaRPr b="0" lang="pt-BR" sz="1800" spc="-1" strike="noStrike">
              <a:latin typeface="Arial"/>
            </a:endParaRPr>
          </a:p>
          <a:p>
            <a:pPr marL="5004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mais eficiente do que um interpretador clássico</a:t>
            </a:r>
            <a:endParaRPr b="0" lang="pt-BR" sz="1800" spc="-1" strike="noStrike">
              <a:latin typeface="Arial"/>
            </a:endParaRPr>
          </a:p>
          <a:p>
            <a:pPr marL="5004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programa 2x - 10x menores que implementados em C / C++ ou Java</a:t>
            </a:r>
            <a:endParaRPr b="0" lang="pt-BR" sz="1800" spc="-1" strike="noStrike">
              <a:latin typeface="Arial"/>
            </a:endParaRPr>
          </a:p>
          <a:p>
            <a:pPr marL="5004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pode ser facilmente integrada/expandida com C/C++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5073480" y="1390680"/>
            <a:ext cx="3826080" cy="1525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Desvantagens: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5004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é uma linguagem interpretada</a:t>
            </a:r>
            <a:endParaRPr b="0" lang="pt-BR" sz="1800" spc="-1" strike="noStrike">
              <a:latin typeface="Arial"/>
            </a:endParaRPr>
          </a:p>
          <a:p>
            <a:pPr marL="5004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gera programas mais lentos que implementados em  C / C++ ou Java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B74A038A-233C-4DCF-84AB-3237BC3814E5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1171440" y="29520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206f94"/>
                </a:solidFill>
                <a:latin typeface="Arial Black"/>
                <a:ea typeface="DejaVu Sans"/>
              </a:rPr>
              <a:t>Python em programas Cad, GIS e 3D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54" name="Imagem2" descr=""/>
          <p:cNvPicPr/>
          <p:nvPr/>
        </p:nvPicPr>
        <p:blipFill>
          <a:blip r:embed="rId1"/>
          <a:stretch/>
        </p:blipFill>
        <p:spPr>
          <a:xfrm>
            <a:off x="387360" y="1211400"/>
            <a:ext cx="1366920" cy="1206720"/>
          </a:xfrm>
          <a:prstGeom prst="rect">
            <a:avLst/>
          </a:prstGeom>
          <a:ln w="9360">
            <a:noFill/>
          </a:ln>
        </p:spPr>
      </p:pic>
      <p:pic>
        <p:nvPicPr>
          <p:cNvPr id="355" name="Imagem3" descr=""/>
          <p:cNvPicPr/>
          <p:nvPr/>
        </p:nvPicPr>
        <p:blipFill>
          <a:blip r:embed="rId2"/>
          <a:stretch/>
        </p:blipFill>
        <p:spPr>
          <a:xfrm>
            <a:off x="2104920" y="1147680"/>
            <a:ext cx="1270080" cy="1270080"/>
          </a:xfrm>
          <a:prstGeom prst="rect">
            <a:avLst/>
          </a:prstGeom>
          <a:ln w="9360">
            <a:noFill/>
          </a:ln>
        </p:spPr>
      </p:pic>
      <p:pic>
        <p:nvPicPr>
          <p:cNvPr id="356" name="Imagem5" descr=""/>
          <p:cNvPicPr/>
          <p:nvPr/>
        </p:nvPicPr>
        <p:blipFill>
          <a:blip r:embed="rId3"/>
          <a:stretch/>
        </p:blipFill>
        <p:spPr>
          <a:xfrm>
            <a:off x="3903840" y="1149480"/>
            <a:ext cx="1287720" cy="1268640"/>
          </a:xfrm>
          <a:prstGeom prst="rect">
            <a:avLst/>
          </a:prstGeom>
          <a:ln w="9360">
            <a:noFill/>
          </a:ln>
        </p:spPr>
      </p:pic>
      <p:pic>
        <p:nvPicPr>
          <p:cNvPr id="357" name="Imagem4" descr=""/>
          <p:cNvPicPr/>
          <p:nvPr/>
        </p:nvPicPr>
        <p:blipFill>
          <a:blip r:embed="rId4"/>
          <a:stretch/>
        </p:blipFill>
        <p:spPr>
          <a:xfrm>
            <a:off x="5762520" y="1197000"/>
            <a:ext cx="1214640" cy="1222560"/>
          </a:xfrm>
          <a:prstGeom prst="rect">
            <a:avLst/>
          </a:prstGeom>
          <a:ln w="9360">
            <a:noFill/>
          </a:ln>
        </p:spPr>
      </p:pic>
      <p:pic>
        <p:nvPicPr>
          <p:cNvPr id="358" name="Imagem1" descr=""/>
          <p:cNvPicPr/>
          <p:nvPr/>
        </p:nvPicPr>
        <p:blipFill>
          <a:blip r:embed="rId5"/>
          <a:stretch/>
        </p:blipFill>
        <p:spPr>
          <a:xfrm>
            <a:off x="7620120" y="1211400"/>
            <a:ext cx="1224000" cy="1224000"/>
          </a:xfrm>
          <a:prstGeom prst="rect">
            <a:avLst/>
          </a:prstGeom>
          <a:ln w="9360">
            <a:noFill/>
          </a:ln>
        </p:spPr>
      </p:pic>
      <p:sp>
        <p:nvSpPr>
          <p:cNvPr id="359" name="CustomShape 2"/>
          <p:cNvSpPr/>
          <p:nvPr/>
        </p:nvSpPr>
        <p:spPr>
          <a:xfrm>
            <a:off x="387360" y="2436840"/>
            <a:ext cx="136692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Blender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2008080" y="2436840"/>
            <a:ext cx="136692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Maya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3824280" y="2436840"/>
            <a:ext cx="136692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Rhino 3D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2" name="CustomShape 5"/>
          <p:cNvSpPr/>
          <p:nvPr/>
        </p:nvSpPr>
        <p:spPr>
          <a:xfrm>
            <a:off x="5595840" y="2436840"/>
            <a:ext cx="151308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Grasshopper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3" name="CustomShape 6"/>
          <p:cNvSpPr/>
          <p:nvPr/>
        </p:nvSpPr>
        <p:spPr>
          <a:xfrm>
            <a:off x="7331040" y="2436840"/>
            <a:ext cx="151308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FreeCad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64" name="Imagem8" descr=""/>
          <p:cNvPicPr/>
          <p:nvPr/>
        </p:nvPicPr>
        <p:blipFill>
          <a:blip r:embed="rId6"/>
          <a:srcRect l="1647" t="0" r="24987" b="0"/>
          <a:stretch/>
        </p:blipFill>
        <p:spPr>
          <a:xfrm>
            <a:off x="453960" y="3006720"/>
            <a:ext cx="2934000" cy="922320"/>
          </a:xfrm>
          <a:prstGeom prst="rect">
            <a:avLst/>
          </a:prstGeom>
          <a:ln w="9360">
            <a:noFill/>
          </a:ln>
        </p:spPr>
      </p:pic>
      <p:sp>
        <p:nvSpPr>
          <p:cNvPr id="365" name="CustomShape 7"/>
          <p:cNvSpPr/>
          <p:nvPr/>
        </p:nvSpPr>
        <p:spPr>
          <a:xfrm>
            <a:off x="969840" y="4006800"/>
            <a:ext cx="188136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Revit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66" name="Imagem9" descr=""/>
          <p:cNvPicPr/>
          <p:nvPr/>
        </p:nvPicPr>
        <p:blipFill>
          <a:blip r:embed="rId7"/>
          <a:srcRect l="0" t="0" r="0" b="31071"/>
          <a:stretch/>
        </p:blipFill>
        <p:spPr>
          <a:xfrm>
            <a:off x="582480" y="4373640"/>
            <a:ext cx="2538720" cy="1684440"/>
          </a:xfrm>
          <a:prstGeom prst="rect">
            <a:avLst/>
          </a:prstGeom>
          <a:ln w="9360">
            <a:noFill/>
          </a:ln>
        </p:spPr>
      </p:pic>
      <p:sp>
        <p:nvSpPr>
          <p:cNvPr id="367" name="CustomShape 8"/>
          <p:cNvSpPr/>
          <p:nvPr/>
        </p:nvSpPr>
        <p:spPr>
          <a:xfrm>
            <a:off x="476280" y="6032520"/>
            <a:ext cx="254160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Dynamo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68" name="Imagem10" descr=""/>
          <p:cNvPicPr/>
          <p:nvPr/>
        </p:nvPicPr>
        <p:blipFill>
          <a:blip r:embed="rId8"/>
          <a:stretch/>
        </p:blipFill>
        <p:spPr>
          <a:xfrm>
            <a:off x="4890960" y="3006720"/>
            <a:ext cx="1924200" cy="1067040"/>
          </a:xfrm>
          <a:prstGeom prst="rect">
            <a:avLst/>
          </a:prstGeom>
          <a:ln w="9360">
            <a:noFill/>
          </a:ln>
        </p:spPr>
      </p:pic>
      <p:pic>
        <p:nvPicPr>
          <p:cNvPr id="369" name="Imagem6" descr=""/>
          <p:cNvPicPr/>
          <p:nvPr/>
        </p:nvPicPr>
        <p:blipFill>
          <a:blip r:embed="rId9"/>
          <a:stretch/>
        </p:blipFill>
        <p:spPr>
          <a:xfrm>
            <a:off x="7331040" y="2809800"/>
            <a:ext cx="1257480" cy="1387800"/>
          </a:xfrm>
          <a:prstGeom prst="rect">
            <a:avLst/>
          </a:prstGeom>
          <a:ln w="9360">
            <a:noFill/>
          </a:ln>
        </p:spPr>
      </p:pic>
      <p:sp>
        <p:nvSpPr>
          <p:cNvPr id="370" name="CustomShape 9"/>
          <p:cNvSpPr/>
          <p:nvPr/>
        </p:nvSpPr>
        <p:spPr>
          <a:xfrm>
            <a:off x="5192640" y="4184640"/>
            <a:ext cx="151308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ArcGIS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71" name="CustomShape 10"/>
          <p:cNvSpPr/>
          <p:nvPr/>
        </p:nvSpPr>
        <p:spPr>
          <a:xfrm>
            <a:off x="7272360" y="4211640"/>
            <a:ext cx="151308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QGIS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72" name="Imagem7" descr=""/>
          <p:cNvPicPr/>
          <p:nvPr/>
        </p:nvPicPr>
        <p:blipFill>
          <a:blip r:embed="rId10"/>
          <a:stretch/>
        </p:blipFill>
        <p:spPr>
          <a:xfrm>
            <a:off x="3841920" y="4645080"/>
            <a:ext cx="781200" cy="1206720"/>
          </a:xfrm>
          <a:prstGeom prst="rect">
            <a:avLst/>
          </a:prstGeom>
          <a:ln w="9360">
            <a:noFill/>
          </a:ln>
        </p:spPr>
      </p:pic>
      <p:sp>
        <p:nvSpPr>
          <p:cNvPr id="373" name="CustomShape 11"/>
          <p:cNvSpPr/>
          <p:nvPr/>
        </p:nvSpPr>
        <p:spPr>
          <a:xfrm>
            <a:off x="2971800" y="5958000"/>
            <a:ext cx="254160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FUSION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74" name="CustomShape 12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75" name="CustomShape 13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76" name="CustomShape 14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7A336813-AA89-48FD-9B18-0A116EEEECD5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171440" y="29520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Outras Aplicações 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78" name="Imagem3" descr=""/>
          <p:cNvPicPr/>
          <p:nvPr/>
        </p:nvPicPr>
        <p:blipFill>
          <a:blip r:embed="rId1"/>
          <a:stretch/>
        </p:blipFill>
        <p:spPr>
          <a:xfrm>
            <a:off x="4622760" y="1706400"/>
            <a:ext cx="1849680" cy="1543320"/>
          </a:xfrm>
          <a:prstGeom prst="rect">
            <a:avLst/>
          </a:prstGeom>
          <a:ln w="9360">
            <a:noFill/>
          </a:ln>
        </p:spPr>
      </p:pic>
      <p:pic>
        <p:nvPicPr>
          <p:cNvPr id="379" name="Imagem1" descr=""/>
          <p:cNvPicPr/>
          <p:nvPr/>
        </p:nvPicPr>
        <p:blipFill>
          <a:blip r:embed="rId2"/>
          <a:stretch/>
        </p:blipFill>
        <p:spPr>
          <a:xfrm>
            <a:off x="2681280" y="1704960"/>
            <a:ext cx="1303560" cy="1219320"/>
          </a:xfrm>
          <a:prstGeom prst="rect">
            <a:avLst/>
          </a:prstGeom>
          <a:ln w="9360">
            <a:noFill/>
          </a:ln>
        </p:spPr>
      </p:pic>
      <p:pic>
        <p:nvPicPr>
          <p:cNvPr id="380" name="Imagem2" descr=""/>
          <p:cNvPicPr/>
          <p:nvPr/>
        </p:nvPicPr>
        <p:blipFill>
          <a:blip r:embed="rId3"/>
          <a:stretch/>
        </p:blipFill>
        <p:spPr>
          <a:xfrm>
            <a:off x="560520" y="1706400"/>
            <a:ext cx="1217880" cy="1217880"/>
          </a:xfrm>
          <a:prstGeom prst="rect">
            <a:avLst/>
          </a:prstGeom>
          <a:ln w="9360">
            <a:noFill/>
          </a:ln>
        </p:spPr>
      </p:pic>
      <p:pic>
        <p:nvPicPr>
          <p:cNvPr id="381" name="Imagem4" descr=""/>
          <p:cNvPicPr/>
          <p:nvPr/>
        </p:nvPicPr>
        <p:blipFill>
          <a:blip r:embed="rId4"/>
          <a:stretch/>
        </p:blipFill>
        <p:spPr>
          <a:xfrm>
            <a:off x="7035840" y="1633680"/>
            <a:ext cx="1822680" cy="1516320"/>
          </a:xfrm>
          <a:prstGeom prst="rect">
            <a:avLst/>
          </a:prstGeom>
          <a:ln w="9360">
            <a:noFill/>
          </a:ln>
        </p:spPr>
      </p:pic>
      <p:pic>
        <p:nvPicPr>
          <p:cNvPr id="382" name="Imagem7" descr=""/>
          <p:cNvPicPr/>
          <p:nvPr/>
        </p:nvPicPr>
        <p:blipFill>
          <a:blip r:embed="rId5"/>
          <a:stretch/>
        </p:blipFill>
        <p:spPr>
          <a:xfrm>
            <a:off x="4621320" y="4181400"/>
            <a:ext cx="2125800" cy="1276560"/>
          </a:xfrm>
          <a:prstGeom prst="rect">
            <a:avLst/>
          </a:prstGeom>
          <a:ln w="9360">
            <a:noFill/>
          </a:ln>
        </p:spPr>
      </p:pic>
      <p:pic>
        <p:nvPicPr>
          <p:cNvPr id="383" name="Imagem8" descr=""/>
          <p:cNvPicPr/>
          <p:nvPr/>
        </p:nvPicPr>
        <p:blipFill>
          <a:blip r:embed="rId6"/>
          <a:stretch/>
        </p:blipFill>
        <p:spPr>
          <a:xfrm>
            <a:off x="193680" y="4021200"/>
            <a:ext cx="1932120" cy="1397160"/>
          </a:xfrm>
          <a:prstGeom prst="rect">
            <a:avLst/>
          </a:prstGeom>
          <a:ln w="9360">
            <a:noFill/>
          </a:ln>
        </p:spPr>
      </p:pic>
      <p:pic>
        <p:nvPicPr>
          <p:cNvPr id="384" name="Imagem5" descr=""/>
          <p:cNvPicPr/>
          <p:nvPr/>
        </p:nvPicPr>
        <p:blipFill>
          <a:blip r:embed="rId7"/>
          <a:stretch/>
        </p:blipFill>
        <p:spPr>
          <a:xfrm>
            <a:off x="2300400" y="4324320"/>
            <a:ext cx="1827360" cy="1094040"/>
          </a:xfrm>
          <a:prstGeom prst="rect">
            <a:avLst/>
          </a:prstGeom>
          <a:ln w="9360">
            <a:noFill/>
          </a:ln>
        </p:spPr>
      </p:pic>
      <p:pic>
        <p:nvPicPr>
          <p:cNvPr id="385" name="Imagem6" descr=""/>
          <p:cNvPicPr/>
          <p:nvPr/>
        </p:nvPicPr>
        <p:blipFill>
          <a:blip r:embed="rId8"/>
          <a:stretch/>
        </p:blipFill>
        <p:spPr>
          <a:xfrm>
            <a:off x="7040520" y="4316400"/>
            <a:ext cx="1818000" cy="1101960"/>
          </a:xfrm>
          <a:prstGeom prst="rect">
            <a:avLst/>
          </a:prstGeom>
          <a:ln w="9360">
            <a:noFill/>
          </a:ln>
        </p:spPr>
      </p:pic>
      <p:sp>
        <p:nvSpPr>
          <p:cNvPr id="386" name="CustomShape 2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8" name="CustomShape 4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3D00557A-A922-4B81-ACC3-8934233AC07C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87520" y="1045080"/>
            <a:ext cx="7749720" cy="521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Knuth (1997)⁠ define o conceito de algoritmo como </a:t>
            </a:r>
            <a:r>
              <a:rPr b="1" lang="pt-BR" sz="2400" spc="-1" strike="noStrike">
                <a:solidFill>
                  <a:srgbClr val="1f2da8"/>
                </a:solidFill>
                <a:latin typeface="Arial"/>
                <a:ea typeface="DejaVu Sans"/>
              </a:rPr>
              <a:t>um conjunto de regras que fornece uma sequência de operações para a solução de um problema específico, e que deve atender cinco requisitos: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"/>
                <a:ea typeface="DejaVu Sans"/>
              </a:rPr>
              <a:t> 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Finitude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Precisão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Entrada de Informação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Saída de Informação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f8810"/>
                </a:solidFill>
                <a:latin typeface="Arial"/>
                <a:ea typeface="DejaVu Sans"/>
              </a:rPr>
              <a:t>Efetividade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047240" y="333000"/>
            <a:ext cx="6584400" cy="45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Microsoft YaHei"/>
              </a:rPr>
              <a:t>Definição de Algortimos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71440" y="317520"/>
            <a:ext cx="757584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Imagem1" descr=""/>
          <p:cNvPicPr/>
          <p:nvPr/>
        </p:nvPicPr>
        <p:blipFill>
          <a:blip r:embed="rId1"/>
          <a:stretch/>
        </p:blipFill>
        <p:spPr>
          <a:xfrm>
            <a:off x="981000" y="1084320"/>
            <a:ext cx="7058160" cy="5270760"/>
          </a:xfrm>
          <a:prstGeom prst="rect">
            <a:avLst/>
          </a:prstGeom>
          <a:ln w="9360"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1174680" y="317520"/>
            <a:ext cx="529128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ALGORITMOS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306ECD07-568D-4258-BDFB-6978B843F17C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47760" y="1623960"/>
            <a:ext cx="8542440" cy="2287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Relying upon software  kills rather than mechanical ingenuity, graphics programmers first replicated the functions of traditional drafting instruments, and then went far beyond them. This has made a wider graphic vocabulary available to designers, together with a more elaborate syntax—in all, a richer and potentially more expressive graphic and spatial language.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072440" y="383040"/>
            <a:ext cx="663120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ALGORITMOS E APLICAÇÕES EM PROJETOS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1049400" y="5364000"/>
            <a:ext cx="7172640" cy="641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MITCHELL, W. J. World’s Greatest Architect MAKING, MEANING, AND NETWORK CULTURE. Cambrige: MIT Press, 2008. v. 40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9AE295DB-A4A5-4E8A-BA44-D287C92F0D91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54160" y="1171440"/>
            <a:ext cx="8542440" cy="4482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1. Software de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2. Ampliação de Software de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3. Automação de Etapas de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4. Auxílio na tomada de decisões em um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5. Geração da Forma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3f4143"/>
                </a:solidFill>
                <a:latin typeface="Calibri"/>
                <a:ea typeface="DejaVu Sans"/>
              </a:rPr>
              <a:t>6. Organização, manipulação e extração da informação em projetos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044000" y="347040"/>
            <a:ext cx="658764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400" spc="-1" strike="noStrike">
                <a:solidFill>
                  <a:srgbClr val="1f2da8"/>
                </a:solidFill>
                <a:latin typeface="Arial Black"/>
                <a:ea typeface="DejaVu Sans"/>
              </a:rPr>
              <a:t>ALGORITMOS E APLICAÇÕES NO PROJETO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8" name="CustomShape 5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C65DFC7A-DDD5-4A2F-903A-D502F19D9C58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171440" y="281160"/>
            <a:ext cx="6856560" cy="519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"/>
          <p:cNvSpPr/>
          <p:nvPr/>
        </p:nvSpPr>
        <p:spPr>
          <a:xfrm>
            <a:off x="1174680" y="31752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11" name="Imagem1" descr=""/>
          <p:cNvPicPr/>
          <p:nvPr/>
        </p:nvPicPr>
        <p:blipFill>
          <a:blip r:embed="rId1"/>
          <a:stretch/>
        </p:blipFill>
        <p:spPr>
          <a:xfrm>
            <a:off x="2585880" y="1163520"/>
            <a:ext cx="3997440" cy="5327640"/>
          </a:xfrm>
          <a:prstGeom prst="rect">
            <a:avLst/>
          </a:prstGeom>
          <a:ln w="9360">
            <a:noFill/>
          </a:ln>
        </p:spPr>
      </p:pic>
      <p:sp>
        <p:nvSpPr>
          <p:cNvPr id="212" name="CustomShape 3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8CA5CF7A-830A-4A74-95EB-FFAA0BC6B893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11240" y="1390680"/>
            <a:ext cx="4980240" cy="36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4869000" y="4068720"/>
            <a:ext cx="4297680" cy="365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4495680" y="5307120"/>
            <a:ext cx="4559400" cy="519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3f4143"/>
                </a:solidFill>
                <a:latin typeface="Calibri"/>
                <a:ea typeface="DejaVu Sans"/>
              </a:rPr>
              <a:t>PUIG-BOADA, I.; ARIBAU, A. L’eglesia de la colonia Güell. Barcelona: Lumen, 1976.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1177920" y="29520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0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 - ABORDAGEM CORRELATA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19" name="Imagem3" descr=""/>
          <p:cNvPicPr/>
          <p:nvPr/>
        </p:nvPicPr>
        <p:blipFill>
          <a:blip r:embed="rId1"/>
          <a:stretch/>
        </p:blipFill>
        <p:spPr>
          <a:xfrm>
            <a:off x="588960" y="1122480"/>
            <a:ext cx="3515040" cy="3089520"/>
          </a:xfrm>
          <a:prstGeom prst="rect">
            <a:avLst/>
          </a:prstGeom>
          <a:ln w="9360">
            <a:noFill/>
          </a:ln>
        </p:spPr>
      </p:pic>
      <p:pic>
        <p:nvPicPr>
          <p:cNvPr id="220" name="Imagem2" descr=""/>
          <p:cNvPicPr/>
          <p:nvPr/>
        </p:nvPicPr>
        <p:blipFill>
          <a:blip r:embed="rId2"/>
          <a:stretch/>
        </p:blipFill>
        <p:spPr>
          <a:xfrm>
            <a:off x="4495680" y="1187280"/>
            <a:ext cx="4670640" cy="3173400"/>
          </a:xfrm>
          <a:prstGeom prst="rect">
            <a:avLst/>
          </a:prstGeom>
          <a:ln w="9360">
            <a:noFill/>
          </a:ln>
        </p:spPr>
      </p:pic>
      <p:pic>
        <p:nvPicPr>
          <p:cNvPr id="221" name="Imagem1" descr=""/>
          <p:cNvPicPr/>
          <p:nvPr/>
        </p:nvPicPr>
        <p:blipFill>
          <a:blip r:embed="rId3"/>
          <a:srcRect l="5299" t="1998" r="5559" b="25817"/>
          <a:stretch/>
        </p:blipFill>
        <p:spPr>
          <a:xfrm>
            <a:off x="563400" y="4278240"/>
            <a:ext cx="3621240" cy="2055960"/>
          </a:xfrm>
          <a:prstGeom prst="rect">
            <a:avLst/>
          </a:prstGeom>
          <a:ln w="9360">
            <a:noFill/>
          </a:ln>
        </p:spPr>
      </p:pic>
      <p:sp>
        <p:nvSpPr>
          <p:cNvPr id="222" name="CustomShape 5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4" name="CustomShape 7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2991A539-42FD-48CF-8905-023F330BE61C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m1" descr=""/>
          <p:cNvPicPr/>
          <p:nvPr/>
        </p:nvPicPr>
        <p:blipFill>
          <a:blip r:embed="rId1"/>
          <a:stretch/>
        </p:blipFill>
        <p:spPr>
          <a:xfrm>
            <a:off x="4680" y="3537000"/>
            <a:ext cx="6915240" cy="2905200"/>
          </a:xfrm>
          <a:prstGeom prst="rect">
            <a:avLst/>
          </a:prstGeom>
          <a:ln w="9360">
            <a:noFill/>
          </a:ln>
        </p:spPr>
      </p:pic>
      <p:pic>
        <p:nvPicPr>
          <p:cNvPr id="226" name="Imagem2" descr=""/>
          <p:cNvPicPr/>
          <p:nvPr/>
        </p:nvPicPr>
        <p:blipFill>
          <a:blip r:embed="rId2"/>
          <a:stretch/>
        </p:blipFill>
        <p:spPr>
          <a:xfrm>
            <a:off x="5078520" y="1036800"/>
            <a:ext cx="4087800" cy="3030840"/>
          </a:xfrm>
          <a:prstGeom prst="rect">
            <a:avLst/>
          </a:prstGeom>
          <a:ln w="9360"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111240" y="1390680"/>
            <a:ext cx="4980240" cy="36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"/>
          <p:cNvSpPr/>
          <p:nvPr/>
        </p:nvSpPr>
        <p:spPr>
          <a:xfrm>
            <a:off x="404640" y="1270080"/>
            <a:ext cx="4297680" cy="2074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206f94"/>
                </a:solidFill>
                <a:latin typeface="Calibri"/>
                <a:ea typeface="DejaVu Sans"/>
              </a:rPr>
              <a:t>ALGORITMO DAS CÚPILAS MÓVEIS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6f94"/>
                </a:solidFill>
                <a:latin typeface="Calibri"/>
                <a:ea typeface="DejaVu Sans"/>
              </a:rPr>
              <a:t>As Cúpluas do Hospital Hospital Sarah Kubitschek - RJ e as do TRT-Ba, do Arquiteto João (Lelé) Filgueiras Lima, serviram de inspiração para o algoritmo apresentado a seguir.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4869000" y="4068720"/>
            <a:ext cx="4297680" cy="365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4"/>
          <p:cNvSpPr/>
          <p:nvPr/>
        </p:nvSpPr>
        <p:spPr>
          <a:xfrm>
            <a:off x="7027920" y="4068720"/>
            <a:ext cx="190656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Hospital Sarah - RJ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6921360" y="5970600"/>
            <a:ext cx="1076400" cy="36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TRT - Ba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1174680" y="317520"/>
            <a:ext cx="6856560" cy="50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b"/>
          <a:p>
            <a:pPr>
              <a:lnSpc>
                <a:spcPct val="90000"/>
              </a:lnSpc>
            </a:pPr>
            <a:r>
              <a:rPr b="1" lang="pt-BR" sz="2800" spc="-1" strike="noStrike">
                <a:solidFill>
                  <a:srgbClr val="206f94"/>
                </a:solidFill>
                <a:latin typeface="Arial Black"/>
                <a:ea typeface="DejaVu Sans"/>
              </a:rPr>
              <a:t>ALGORITMOS GENERATIVOS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434880" y="6434280"/>
            <a:ext cx="146844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19/05/2017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34" name="CustomShape 8"/>
          <p:cNvSpPr/>
          <p:nvPr/>
        </p:nvSpPr>
        <p:spPr>
          <a:xfrm>
            <a:off x="2062080" y="6434280"/>
            <a:ext cx="6708960" cy="36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LPACAF- Aula 01</a:t>
            </a:r>
            <a:r>
              <a:rPr b="0" lang="pt-BR" sz="1400" spc="-1" strike="noStrike">
                <a:solidFill>
                  <a:srgbClr val="929393"/>
                </a:solidFill>
                <a:latin typeface="Times New Roman"/>
                <a:ea typeface="DejaVu Sans"/>
              </a:rPr>
              <a:t>- Fernando Ferraz Ribeiro - fernanado.ribeir0@ufba.br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5" name="CustomShape 9"/>
          <p:cNvSpPr/>
          <p:nvPr/>
        </p:nvSpPr>
        <p:spPr>
          <a:xfrm>
            <a:off x="8116920" y="365040"/>
            <a:ext cx="871560" cy="3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/>
          <a:p>
            <a:pPr algn="ctr">
              <a:lnSpc>
                <a:spcPct val="100000"/>
              </a:lnSpc>
            </a:pPr>
            <a:fld id="{A352068B-7A50-4335-863A-DEC11785C4EE}" type="slidenum"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1</a:t>
            </a:fld>
            <a:r>
              <a:rPr b="0" lang="pt-BR" sz="1400" spc="-1" strike="noStrike">
                <a:solidFill>
                  <a:srgbClr val="206f94"/>
                </a:solidFill>
                <a:latin typeface="Times New Roman"/>
                <a:ea typeface="DejaVu Sans"/>
              </a:rPr>
              <a:t>  de 22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</TotalTime>
  <Application>LibreOffice/6.1.3.2$Windows_X86_64 LibreOffice_project/86daf60bf00efa86ad547e59e09d6bb77c699acb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2018-08-29T18:07:15Z</dcterms:created>
  <dc:creator/>
  <dc:description/>
  <dc:language>pt-BR</dc:language>
  <cp:lastModifiedBy/>
  <dcterms:modified xsi:type="dcterms:W3CDTF">2019-05-05T22:18:22Z</dcterms:modified>
  <cp:revision>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1046-10.2.0.6020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